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3"/>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17" r:id="rId34"/>
    <p:sldId id="281" r:id="rId35"/>
    <p:sldId id="351" r:id="rId36"/>
    <p:sldId id="318" r:id="rId37"/>
    <p:sldId id="319" r:id="rId38"/>
    <p:sldId id="352" r:id="rId39"/>
    <p:sldId id="328" r:id="rId40"/>
    <p:sldId id="353" r:id="rId41"/>
    <p:sldId id="354" r:id="rId42"/>
    <p:sldId id="316" r:id="rId43"/>
    <p:sldId id="341" r:id="rId44"/>
    <p:sldId id="347" r:id="rId45"/>
    <p:sldId id="321" r:id="rId46"/>
    <p:sldId id="322" r:id="rId47"/>
    <p:sldId id="324" r:id="rId48"/>
    <p:sldId id="325" r:id="rId49"/>
    <p:sldId id="326" r:id="rId50"/>
    <p:sldId id="323" r:id="rId51"/>
    <p:sldId id="359" r:id="rId52"/>
    <p:sldId id="265" r:id="rId53"/>
    <p:sldId id="356" r:id="rId54"/>
    <p:sldId id="264" r:id="rId55"/>
    <p:sldId id="355" r:id="rId56"/>
    <p:sldId id="346" r:id="rId57"/>
    <p:sldId id="286" r:id="rId58"/>
    <p:sldId id="284" r:id="rId59"/>
    <p:sldId id="357" r:id="rId60"/>
    <p:sldId id="283" r:id="rId61"/>
    <p:sldId id="331" r:id="rId62"/>
    <p:sldId id="332" r:id="rId63"/>
    <p:sldId id="333" r:id="rId64"/>
    <p:sldId id="358" r:id="rId65"/>
    <p:sldId id="335" r:id="rId66"/>
    <p:sldId id="336" r:id="rId67"/>
    <p:sldId id="298" r:id="rId68"/>
    <p:sldId id="300" r:id="rId69"/>
    <p:sldId id="327" r:id="rId70"/>
    <p:sldId id="339" r:id="rId71"/>
    <p:sldId id="344"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6164" autoAdjust="0"/>
  </p:normalViewPr>
  <p:slideViewPr>
    <p:cSldViewPr snapToGrid="0">
      <p:cViewPr varScale="1">
        <p:scale>
          <a:sx n="139" d="100"/>
          <a:sy n="139" d="100"/>
        </p:scale>
        <p:origin x="111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0.78910000000000002</c:v>
                </c:pt>
              </c:numCache>
            </c:numRef>
          </c:val>
          <c:extLst>
            <c:ext xmlns:c16="http://schemas.microsoft.com/office/drawing/2014/chart" uri="{C3380CC4-5D6E-409C-BE32-E72D297353CC}">
              <c16:uniqueId val="{00000000-8161-4D3F-B7B5-4C9A91F408F5}"/>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0.51549999999999996</c:v>
                </c:pt>
              </c:numCache>
            </c:numRef>
          </c:val>
          <c:extLst>
            <c:ext xmlns:c16="http://schemas.microsoft.com/office/drawing/2014/chart" uri="{C3380CC4-5D6E-409C-BE32-E72D297353CC}">
              <c16:uniqueId val="{00000001-8161-4D3F-B7B5-4C9A91F408F5}"/>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0.94020000000000004</c:v>
                </c:pt>
              </c:numCache>
            </c:numRef>
          </c:val>
          <c:extLst>
            <c:ext xmlns:c16="http://schemas.microsoft.com/office/drawing/2014/chart" uri="{C3380CC4-5D6E-409C-BE32-E72D297353CC}">
              <c16:uniqueId val="{00000002-8161-4D3F-B7B5-4C9A91F408F5}"/>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 TIME FACTOR: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236636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1498743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a:bodyPr>
          <a:lstStyle/>
          <a:p>
            <a:r>
              <a:rPr lang="en-US" b="0" i="0" dirty="0" err="1">
                <a:solidFill>
                  <a:schemeClr val="bg1"/>
                </a:solidFill>
                <a:effectLst/>
                <a:latin typeface="-apple-system"/>
              </a:rPr>
              <a:t>Burcin</a:t>
            </a:r>
            <a:r>
              <a:rPr lang="en-US" b="0" i="0" dirty="0">
                <a:solidFill>
                  <a:schemeClr val="bg1"/>
                </a:solidFill>
                <a:effectLst/>
                <a:latin typeface="-apple-system"/>
              </a:rPr>
              <a:t> </a:t>
            </a:r>
            <a:r>
              <a:rPr lang="en-US" b="0" i="0" dirty="0" err="1">
                <a:solidFill>
                  <a:schemeClr val="bg1"/>
                </a:solidFill>
                <a:effectLst/>
                <a:latin typeface="-apple-system"/>
              </a:rPr>
              <a:t>Aksel</a:t>
            </a:r>
            <a:r>
              <a:rPr lang="en-US" b="0" i="0" dirty="0">
                <a:solidFill>
                  <a:schemeClr val="bg1"/>
                </a:solidFill>
                <a:effectLst/>
                <a:latin typeface="-apple-system"/>
              </a:rPr>
              <a:t>, Nico Hetzel, </a:t>
            </a:r>
            <a:br>
              <a:rPr lang="en-US" b="0" i="0" dirty="0">
                <a:solidFill>
                  <a:schemeClr val="bg1"/>
                </a:solidFill>
                <a:effectLst/>
                <a:latin typeface="-apple-system"/>
              </a:rPr>
            </a:br>
            <a:r>
              <a:rPr lang="en-US" b="0" i="0" dirty="0">
                <a:solidFill>
                  <a:schemeClr val="bg1"/>
                </a:solidFill>
                <a:effectLst/>
                <a:latin typeface="-apple-system"/>
              </a:rPr>
              <a:t>Leo Pauling, Sven </a:t>
            </a:r>
            <a:r>
              <a:rPr lang="en-US" b="0" i="0" dirty="0" err="1">
                <a:solidFill>
                  <a:schemeClr val="bg1"/>
                </a:solidFill>
                <a:effectLst/>
                <a:latin typeface="-apple-system"/>
              </a:rPr>
              <a:t>weiß</a:t>
            </a:r>
            <a:endParaRPr lang="en-US"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145920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26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3" y="2340864"/>
            <a:ext cx="11029615" cy="3634486"/>
          </a:xfrm>
        </p:spPr>
        <p:txBody>
          <a:bodyPr>
            <a:normAutofit/>
          </a:bodyPr>
          <a:lstStyle/>
          <a:p>
            <a:r>
              <a:rPr lang="en-US" dirty="0"/>
              <a:t>Some data points are missing (genres in artist dataset) – fix through joining and data engineering</a:t>
            </a:r>
          </a:p>
          <a:p>
            <a:r>
              <a:rPr lang="en-US" dirty="0"/>
              <a:t>Either </a:t>
            </a:r>
            <a:r>
              <a:rPr lang="en-US" b="1" dirty="0"/>
              <a:t>popularity</a:t>
            </a:r>
            <a:r>
              <a:rPr lang="en-US" dirty="0"/>
              <a:t> or </a:t>
            </a:r>
            <a:r>
              <a:rPr lang="en-US" b="1" dirty="0" err="1"/>
              <a:t>chartsposition</a:t>
            </a:r>
            <a:r>
              <a:rPr lang="en-US" dirty="0"/>
              <a:t> could work for generating a top song label (feature engineering)</a:t>
            </a:r>
          </a:p>
          <a:p>
            <a:r>
              <a:rPr lang="en-US"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 and additional exploration Fin Table</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62106"/>
          </a:xfrm>
        </p:spPr>
        <p:txBody>
          <a:bodyPr vert="horz" lIns="91440" tIns="45720" rIns="91440" bIns="45720" rtlCol="0" anchor="ctr">
            <a:no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Unbalanced</a:t>
            </a:r>
            <a:br>
              <a:rPr lang="en-US" sz="3200" dirty="0">
                <a:solidFill>
                  <a:srgbClr val="FFFFFF"/>
                </a:solidFill>
              </a:rPr>
            </a:br>
            <a:endParaRPr lang="en-US" sz="32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14" name="Inhaltsplatzhalter 5">
            <a:extLst>
              <a:ext uri="{FF2B5EF4-FFF2-40B4-BE49-F238E27FC236}">
                <a16:creationId xmlns:a16="http://schemas.microsoft.com/office/drawing/2014/main" id="{D67122B4-A95A-4853-AECF-203637F77CBC}"/>
              </a:ext>
            </a:extLst>
          </p:cNvPr>
          <p:cNvPicPr>
            <a:picLocks noGrp="1" noChangeAspect="1"/>
          </p:cNvPicPr>
          <p:nvPr>
            <p:ph idx="1"/>
          </p:nvPr>
        </p:nvPicPr>
        <p:blipFill>
          <a:blip r:embed="rId2"/>
          <a:stretch>
            <a:fillRect/>
          </a:stretch>
        </p:blipFill>
        <p:spPr>
          <a:xfrm>
            <a:off x="443883" y="942564"/>
            <a:ext cx="11301984" cy="2486436"/>
          </a:xfrm>
          <a:prstGeom prst="rect">
            <a:avLst/>
          </a:prstGeom>
        </p:spPr>
      </p:pic>
    </p:spTree>
    <p:extLst>
      <p:ext uri="{BB962C8B-B14F-4D97-AF65-F5344CB8AC3E}">
        <p14:creationId xmlns:p14="http://schemas.microsoft.com/office/powerpoint/2010/main" val="334526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Balanced</a:t>
            </a:r>
            <a:br>
              <a:rPr lang="en-US" sz="3200" dirty="0">
                <a:solidFill>
                  <a:srgbClr val="FFFFFF"/>
                </a:solidFill>
              </a:rPr>
            </a:br>
            <a:endParaRPr lang="en-US" sz="32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pic>
        <p:nvPicPr>
          <p:cNvPr id="15" name="Inhaltsplatzhalter 5">
            <a:extLst>
              <a:ext uri="{FF2B5EF4-FFF2-40B4-BE49-F238E27FC236}">
                <a16:creationId xmlns:a16="http://schemas.microsoft.com/office/drawing/2014/main" id="{69CED4C5-402E-45E2-95C0-ED5C91155E3F}"/>
              </a:ext>
            </a:extLst>
          </p:cNvPr>
          <p:cNvPicPr>
            <a:picLocks noChangeAspect="1"/>
          </p:cNvPicPr>
          <p:nvPr/>
        </p:nvPicPr>
        <p:blipFill>
          <a:blip r:embed="rId2"/>
          <a:stretch>
            <a:fillRect/>
          </a:stretch>
        </p:blipFill>
        <p:spPr>
          <a:xfrm>
            <a:off x="447234" y="1325976"/>
            <a:ext cx="11301984" cy="1780063"/>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600"/>
              <a:t>The first iteration shows that we need to enrich our data</a:t>
            </a:r>
          </a:p>
        </p:txBody>
      </p:sp>
      <p:sp>
        <p:nvSpPr>
          <p:cNvPr id="3" name="Inhaltsplatzhalter 2"/>
          <p:cNvSpPr>
            <a:spLocks noGrp="1"/>
          </p:cNvSpPr>
          <p:nvPr>
            <p:ph idx="1"/>
          </p:nvPr>
        </p:nvSpPr>
        <p:spPr>
          <a:xfrm>
            <a:off x="581192" y="3671519"/>
            <a:ext cx="10487024" cy="1296431"/>
          </a:xfrm>
        </p:spPr>
        <p:txBody>
          <a:bodyPr/>
          <a:lstStyle/>
          <a:p>
            <a:r>
              <a:rPr lang="en-US"/>
              <a:t>JSON Data could not processed via RapidMiner, so we need to transform it Phyton to generate a local data whitch can be used with RapidMiner.</a:t>
            </a:r>
          </a:p>
          <a:p>
            <a:endParaRPr lang="en-US"/>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Two new data sets are needed to get following information:</a:t>
            </a:r>
          </a:p>
          <a:p>
            <a:pPr lvl="1">
              <a:buFont typeface="Wingdings" panose="05000000000000000000" pitchFamily="2" charset="2"/>
              <a:buChar char="§"/>
            </a:pPr>
            <a:r>
              <a:rPr lang="en-US"/>
              <a:t>artists.csv </a:t>
            </a:r>
            <a:r>
              <a:rPr lang="en-US">
                <a:sym typeface="Wingdings" panose="05000000000000000000" pitchFamily="2" charset="2"/>
              </a:rPr>
              <a:t> </a:t>
            </a:r>
            <a:r>
              <a:rPr lang="en-US" b="1">
                <a:sym typeface="Wingdings" panose="05000000000000000000" pitchFamily="2" charset="2"/>
              </a:rPr>
              <a:t>Metrics e.g. popularity and followers</a:t>
            </a:r>
            <a:r>
              <a:rPr lang="en-US">
                <a:sym typeface="Wingdings" panose="05000000000000000000" pitchFamily="2" charset="2"/>
              </a:rPr>
              <a:t> of the artist</a:t>
            </a:r>
            <a:endParaRPr lang="en-US"/>
          </a:p>
          <a:p>
            <a:pPr lvl="1">
              <a:buFont typeface="Wingdings" panose="05000000000000000000" pitchFamily="2" charset="2"/>
              <a:buChar char="§"/>
            </a:pPr>
            <a:r>
              <a:rPr lang="en-US"/>
              <a:t>dict_artists.json </a:t>
            </a:r>
            <a:r>
              <a:rPr lang="en-US">
                <a:sym typeface="Wingdings" panose="05000000000000000000" pitchFamily="2" charset="2"/>
              </a:rPr>
              <a:t> </a:t>
            </a:r>
            <a:r>
              <a:rPr lang="en-US" b="1"/>
              <a:t> Recommendation </a:t>
            </a:r>
            <a:r>
              <a:rPr lang="en-US"/>
              <a:t>of artists</a:t>
            </a:r>
          </a:p>
          <a:p>
            <a:pPr marL="0" indent="0">
              <a:buNone/>
            </a:pPr>
            <a:endParaRPr lang="en-US"/>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br>
              <a:rPr lang="de-DE" sz="2600" dirty="0"/>
            </a:br>
            <a:br>
              <a:rPr lang="de-DE" sz="2600" dirty="0"/>
            </a:br>
            <a:r>
              <a:rPr lang="de-DE" sz="2600" dirty="0"/>
              <a:t>SCOPE</a:t>
            </a:r>
            <a:br>
              <a:rPr lang="de-DE" sz="2600" dirty="0"/>
            </a:br>
            <a:r>
              <a:rPr lang="en-US" sz="2600" dirty="0"/>
              <a:t>Identify Possible top hits based on song features</a:t>
            </a:r>
            <a:br>
              <a:rPr lang="en-US" sz="2600" dirty="0"/>
            </a:br>
            <a:endParaRPr lang="de-DE" sz="2600" dirty="0"/>
          </a:p>
        </p:txBody>
      </p:sp>
      <p:sp>
        <p:nvSpPr>
          <p:cNvPr id="3" name="Inhaltsplatzhalter 2"/>
          <p:cNvSpPr>
            <a:spLocks noGrp="1"/>
          </p:cNvSpPr>
          <p:nvPr>
            <p:ph idx="1"/>
          </p:nvPr>
        </p:nvSpPr>
        <p:spPr/>
        <p:txBody>
          <a:bodyPr>
            <a:normAutofit/>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The first iteration shows that we need to enrich our data</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396233"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The first iteration shows that we need to enrich our data</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548640"/>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5" y="638944"/>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7452" y="543614"/>
            <a:ext cx="2557096" cy="2557096"/>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Balanced</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br>
              <a:rPr lang="de-DE" sz="2600" dirty="0"/>
            </a:br>
            <a:br>
              <a:rPr lang="de-DE" sz="2600" dirty="0"/>
            </a:br>
            <a:r>
              <a:rPr lang="de-DE" sz="2600" dirty="0"/>
              <a:t>SCOPE</a:t>
            </a:r>
            <a:br>
              <a:rPr lang="de-DE" sz="2600" dirty="0"/>
            </a:br>
            <a:r>
              <a:rPr lang="en-US" sz="2600" dirty="0"/>
              <a:t>Identify Possible top hits based on song features</a:t>
            </a:r>
            <a:br>
              <a:rPr lang="en-US" sz="2600" dirty="0"/>
            </a:br>
            <a:endParaRPr lang="de-DE" sz="2600" dirty="0"/>
          </a:p>
        </p:txBody>
      </p:sp>
      <p:sp>
        <p:nvSpPr>
          <p:cNvPr id="3" name="Inhaltsplatzhalter 2"/>
          <p:cNvSpPr>
            <a:spLocks noGrp="1"/>
          </p:cNvSpPr>
          <p:nvPr>
            <p:ph idx="1"/>
          </p:nvPr>
        </p:nvSpPr>
        <p:spPr>
          <a:xfrm>
            <a:off x="581192" y="2005176"/>
            <a:ext cx="11029615" cy="3634486"/>
          </a:xfrm>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900613" y="1547599"/>
            <a:ext cx="6651625" cy="392313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Scope – Spotify API FEATURES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a:t>NAME</a:t>
                      </a:r>
                      <a:endParaRPr lang="en-US" sz="2800" noProof="0" dirty="0"/>
                    </a:p>
                  </a:txBody>
                  <a:tcPr marL="167640" marR="167640" marT="83820" marB="83820"/>
                </a:tc>
                <a:tc>
                  <a:txBody>
                    <a:bodyPr/>
                    <a:lstStyle/>
                    <a:p>
                      <a:r>
                        <a:rPr lang="en-US" sz="2800" noProof="0"/>
                        <a:t>Description</a:t>
                      </a:r>
                      <a:endParaRPr lang="en-US" sz="2800" noProof="0" dirty="0"/>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7"/>
            <a:ext cx="6725899"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à"/>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2600" dirty="0"/>
              <a:t>Reflection </a:t>
            </a:r>
            <a:br>
              <a:rPr lang="en-US" sz="2600" dirty="0"/>
            </a:br>
            <a:r>
              <a:rPr lang="en-US" sz="2600" dirty="0"/>
              <a:t>possible improvements in current Model setting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sp>
        <p:nvSpPr>
          <p:cNvPr id="8" name="Inhaltsplatzhalter 7"/>
          <p:cNvSpPr>
            <a:spLocks noGrp="1"/>
          </p:cNvSpPr>
          <p:nvPr>
            <p:ph sz="half" idx="4294967295"/>
          </p:nvPr>
        </p:nvSpPr>
        <p:spPr>
          <a:xfrm>
            <a:off x="491890" y="2246960"/>
            <a:ext cx="10842457" cy="3780129"/>
          </a:xfrm>
        </p:spPr>
        <p:txBody>
          <a:bodyPr anchor="t">
            <a:normAutofit lnSpcReduction="10000"/>
          </a:bodyPr>
          <a:lstStyle/>
          <a:p>
            <a:r>
              <a:rPr lang="en-GB" dirty="0">
                <a:solidFill>
                  <a:srgbClr val="FF0000"/>
                </a:solidFill>
              </a:rPr>
              <a:t>Sampling: We have join 2 data sets for sampling. Therefore we have 26.000 songs and only 6000 of them were top songs.</a:t>
            </a:r>
          </a:p>
          <a:p>
            <a:pPr lvl="1"/>
            <a:r>
              <a:rPr lang="en-GB" dirty="0">
                <a:solidFill>
                  <a:srgbClr val="FF0000"/>
                </a:solidFill>
                <a:sym typeface="Wingdings" panose="05000000000000000000" pitchFamily="2" charset="2"/>
              </a:rPr>
              <a:t>Net loss data quality because of joining 2 different datasets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dirty="0"/>
              <a:t>General pain point: It took really long to </a:t>
            </a:r>
            <a:r>
              <a:rPr lang="en-GB" b="1" dirty="0"/>
              <a:t>run our models </a:t>
            </a:r>
            <a:r>
              <a:rPr lang="en-GB" dirty="0"/>
              <a:t>(up to 1 day), so to see the result of an adjustment, take really long</a:t>
            </a:r>
          </a:p>
          <a:p>
            <a:r>
              <a:rPr lang="en-GB" dirty="0"/>
              <a:t>We did not check for overfitting ( see real world example in the next slide)</a:t>
            </a:r>
          </a:p>
        </p:txBody>
      </p:sp>
      <p:pic>
        <p:nvPicPr>
          <p:cNvPr id="4" name="Grafik 3"/>
          <p:cNvPicPr>
            <a:picLocks noChangeAspect="1"/>
          </p:cNvPicPr>
          <p:nvPr/>
        </p:nvPicPr>
        <p:blipFill rotWithShape="1">
          <a:blip r:embed="rId3"/>
          <a:srcRect t="5472" b="372"/>
          <a:stretch/>
        </p:blipFill>
        <p:spPr>
          <a:xfrm>
            <a:off x="805635" y="3443534"/>
            <a:ext cx="8410575" cy="1381125"/>
          </a:xfrm>
          <a:prstGeom prst="rect">
            <a:avLst/>
          </a:prstGeom>
        </p:spPr>
      </p:pic>
    </p:spTree>
    <p:extLst>
      <p:ext uri="{BB962C8B-B14F-4D97-AF65-F5344CB8AC3E}">
        <p14:creationId xmlns:p14="http://schemas.microsoft.com/office/powerpoint/2010/main" val="2216764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667569" y="790866"/>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2600" dirty="0"/>
              <a:t>Reflection </a:t>
            </a:r>
            <a:br>
              <a:rPr lang="en-US" sz="2600" dirty="0"/>
            </a:br>
            <a:r>
              <a:rPr lang="en-US" sz="2600" dirty="0"/>
              <a:t>Apply MODEL on real World data </a:t>
            </a:r>
            <a:r>
              <a:rPr lang="en-US" sz="2600" dirty="0">
                <a:solidFill>
                  <a:srgbClr val="FF0000"/>
                </a:solidFill>
                <a:sym typeface="Wingdings" panose="05000000000000000000" pitchFamily="2" charset="2"/>
              </a:rPr>
              <a:t> </a:t>
            </a:r>
            <a:r>
              <a:rPr lang="en-US" sz="2600" dirty="0">
                <a:solidFill>
                  <a:srgbClr val="FF0000"/>
                </a:solidFill>
              </a:rPr>
              <a:t>DATEN ANPASSEN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08429"/>
            <a:ext cx="11029615" cy="3634486"/>
          </a:xfrm>
        </p:spPr>
        <p:txBody>
          <a:bodyPr anchor="t">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7" name="Inhaltsplatzhalter 6"/>
          <p:cNvGraphicFramePr>
            <a:graphicFrameLocks noGrp="1"/>
          </p:cNvGraphicFramePr>
          <p:nvPr>
            <p:ph sz="half" idx="4294967295"/>
            <p:extLst>
              <p:ext uri="{D42A27DB-BD31-4B8C-83A1-F6EECF244321}">
                <p14:modId xmlns:p14="http://schemas.microsoft.com/office/powerpoint/2010/main" val="2235646561"/>
              </p:ext>
            </p:extLst>
          </p:nvPr>
        </p:nvGraphicFramePr>
        <p:xfrm>
          <a:off x="743915" y="2246314"/>
          <a:ext cx="4564904" cy="3597896"/>
        </p:xfrm>
        <a:graphic>
          <a:graphicData uri="http://schemas.openxmlformats.org/drawingml/2006/chart">
            <c:chart xmlns:c="http://schemas.openxmlformats.org/drawingml/2006/chart" xmlns:r="http://schemas.openxmlformats.org/officeDocument/2006/relationships" r:id="rId3"/>
          </a:graphicData>
        </a:graphic>
      </p:graphicFrame>
      <p:sp>
        <p:nvSpPr>
          <p:cNvPr id="5" name="Inhaltsplatzhalter 2">
            <a:extLst>
              <a:ext uri="{FF2B5EF4-FFF2-40B4-BE49-F238E27FC236}">
                <a16:creationId xmlns:a16="http://schemas.microsoft.com/office/drawing/2014/main" id="{4C5B23D1-4460-1C14-E6C7-82AD986954D0}"/>
              </a:ext>
            </a:extLst>
          </p:cNvPr>
          <p:cNvSpPr txBox="1">
            <a:spLocks/>
          </p:cNvSpPr>
          <p:nvPr/>
        </p:nvSpPr>
        <p:spPr>
          <a:xfrm>
            <a:off x="6433650"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We identify nearly all top songs</a:t>
            </a:r>
          </a:p>
          <a:p>
            <a:r>
              <a:rPr lang="en-GB" dirty="0"/>
              <a:t>But we also identify a lot of songs which are </a:t>
            </a:r>
            <a:r>
              <a:rPr lang="en-GB" b="1" dirty="0"/>
              <a:t>not</a:t>
            </a:r>
            <a:r>
              <a:rPr lang="en-GB" dirty="0"/>
              <a:t> top songs</a:t>
            </a:r>
          </a:p>
          <a:p>
            <a:endParaRPr lang="en-GB" dirty="0"/>
          </a:p>
          <a:p>
            <a:endParaRPr lang="en-GB" dirty="0"/>
          </a:p>
        </p:txBody>
      </p:sp>
      <p:pic>
        <p:nvPicPr>
          <p:cNvPr id="8" name="Grafik 7">
            <a:extLst>
              <a:ext uri="{FF2B5EF4-FFF2-40B4-BE49-F238E27FC236}">
                <a16:creationId xmlns:a16="http://schemas.microsoft.com/office/drawing/2014/main" id="{F42ECD67-8115-FFB4-EE34-06C2FE7E2D19}"/>
              </a:ext>
            </a:extLst>
          </p:cNvPr>
          <p:cNvPicPr>
            <a:picLocks noChangeAspect="1"/>
          </p:cNvPicPr>
          <p:nvPr/>
        </p:nvPicPr>
        <p:blipFill>
          <a:blip r:embed="rId4"/>
          <a:stretch>
            <a:fillRect/>
          </a:stretch>
        </p:blipFill>
        <p:spPr>
          <a:xfrm>
            <a:off x="4684542" y="3894208"/>
            <a:ext cx="7261274" cy="812540"/>
          </a:xfrm>
          <a:prstGeom prst="rect">
            <a:avLst/>
          </a:prstGeom>
        </p:spPr>
      </p:pic>
    </p:spTree>
    <p:extLst>
      <p:ext uri="{BB962C8B-B14F-4D97-AF65-F5344CB8AC3E}">
        <p14:creationId xmlns:p14="http://schemas.microsoft.com/office/powerpoint/2010/main" val="358959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26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581192" y="2161310"/>
            <a:ext cx="11029615" cy="3924877"/>
          </a:xfrm>
        </p:spPr>
        <p:txBody>
          <a:bodyPr>
            <a:normAutofit/>
          </a:bodyPr>
          <a:lstStyle/>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solidFill>
                  <a:srgbClr val="FF0000"/>
                </a:solidFill>
              </a:rPr>
              <a:t>When taking the results of the second iteration into account, it can be stated, that song </a:t>
            </a:r>
            <a:r>
              <a:rPr lang="en-US" dirty="0" err="1">
                <a:solidFill>
                  <a:srgbClr val="FF0000"/>
                </a:solidFill>
              </a:rPr>
              <a:t>attibutes</a:t>
            </a:r>
            <a:r>
              <a:rPr lang="en-US" dirty="0">
                <a:solidFill>
                  <a:srgbClr val="FF0000"/>
                </a:solidFill>
              </a:rPr>
              <a:t> are secondary while the main factor to get a top song seems to be the popularity metric and follower counts.</a:t>
            </a:r>
          </a:p>
          <a:p>
            <a:pPr>
              <a:buFont typeface="Wingdings" panose="05000000000000000000" pitchFamily="2" charset="2"/>
              <a:buChar char="§"/>
            </a:pPr>
            <a:r>
              <a:rPr lang="en-US" dirty="0"/>
              <a:t>However, looking to our real world data, our model seems to be not that bad, now we have to investigate more to ensure, that there is no overfitting.</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2389</Words>
  <Application>Microsoft Office PowerPoint</Application>
  <PresentationFormat>Breitbild</PresentationFormat>
  <Paragraphs>297</Paragraphs>
  <Slides>71</Slides>
  <Notes>49</Notes>
  <HiddenSlides>5</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71</vt:i4>
      </vt:variant>
    </vt:vector>
  </HeadingPairs>
  <TitlesOfParts>
    <vt:vector size="79"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  SCOPE Identify Possible top hits based on song features </vt:lpstr>
      <vt:lpstr>  SCOPE Identify Possible top hits based on song features </vt:lpstr>
      <vt:lpstr>Scope – Spotify API FEATURES</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The first iteration shows that we need to enrich our data</vt:lpstr>
      <vt:lpstr>The first iteration shows that we need to enrich our data</vt:lpstr>
      <vt:lpstr>PowerPoint-Präsentation</vt:lpstr>
      <vt:lpstr>Second Iteration</vt:lpstr>
      <vt:lpstr>Second Iteration Model Template – Parameter Tuning</vt:lpstr>
      <vt:lpstr>Second Iteration  Results After Training</vt:lpstr>
      <vt:lpstr>Second Iteration Model Template –  Ensembles</vt:lpstr>
      <vt:lpstr>Second Iteration  Modeling Result –  ROC Balanced</vt:lpstr>
      <vt:lpstr>Second Iteration Balanced Model Results</vt:lpstr>
      <vt:lpstr>PowerPoint-Präsentation</vt:lpstr>
      <vt:lpstr>Second Iteration  Modeling Result –  ROC unbalanced</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  Reflection </vt:lpstr>
      <vt:lpstr>Reflection  possible improvements in current Model setting</vt:lpstr>
      <vt:lpstr>Reflection  Apply MODEL on real World data</vt:lpstr>
      <vt:lpstr>Reflection  Apply MODEL on real World data  DATEN ANPASSEN</vt:lpstr>
      <vt:lpstr>conclusion</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Leo Pauling</cp:lastModifiedBy>
  <cp:revision>371</cp:revision>
  <dcterms:created xsi:type="dcterms:W3CDTF">2023-02-02T14:31:12Z</dcterms:created>
  <dcterms:modified xsi:type="dcterms:W3CDTF">2023-03-12T17:25:09Z</dcterms:modified>
</cp:coreProperties>
</file>